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6" r:id="rId11"/>
  </p:sldIdLst>
  <p:sldSz cx="14630400" cy="8229600"/>
  <p:notesSz cx="8229600" cy="14630400"/>
  <p:embeddedFontLst>
    <p:embeddedFont>
      <p:font typeface="Overpas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" initials="F" lastIdx="1" clrIdx="0">
    <p:extLst>
      <p:ext uri="{19B8F6BF-5375-455C-9EA6-DF929625EA0E}">
        <p15:presenceInfo xmlns:p15="http://schemas.microsoft.com/office/powerpoint/2012/main" userId="Feli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25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8C686-EE9F-6BA8-D2DB-C4CB04DB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F27809-912D-DB8F-73D7-AAACF8DAA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EF3C2-8EAA-FAF1-D972-31C75304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A98DB-8345-CABC-4CF6-CAE53EF5D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FB499-4C8A-6ACF-5CFC-EEA8A950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95FEE-1775-B176-8C78-D61F5883F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103A5-D0F3-03F3-42F4-1318EF773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A4D7F-7461-3EDE-04AD-D06E2A40C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1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Predicción de Enfermedad Cardíaca con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Presentación sobre la predicción de enfermedades cardíacas utilizando algoritmos de machine learning. Análisis comparativo de modelos y técnicas de preprocesamiento de datos.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4288" y="6010513"/>
            <a:ext cx="10965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FA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850017"/>
            <a:ext cx="212026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Felipe Alvim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E8054-B90D-A911-CCE1-9A61F32C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4703B83-352C-8ED2-D0A3-0F701EE4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CC07B23-56F6-7A3A-A3BD-273FB0353AFE}"/>
              </a:ext>
            </a:extLst>
          </p:cNvPr>
          <p:cNvSpPr/>
          <p:nvPr/>
        </p:nvSpPr>
        <p:spPr>
          <a:xfrm>
            <a:off x="837724" y="25515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Conclusiones</a:t>
            </a:r>
            <a:endParaRPr lang="en-US" sz="44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7033D0F2-F18D-C1B8-E029-2461DEE27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614499"/>
            <a:ext cx="562451" cy="56245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4053E876-1D04-3EC2-7073-F60B816A3849}"/>
              </a:ext>
            </a:extLst>
          </p:cNvPr>
          <p:cNvSpPr/>
          <p:nvPr/>
        </p:nvSpPr>
        <p:spPr>
          <a:xfrm>
            <a:off x="837724" y="441626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Impacto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963A5AE-A427-3BA3-A68B-AF08629F61FA}"/>
              </a:ext>
            </a:extLst>
          </p:cNvPr>
          <p:cNvSpPr/>
          <p:nvPr/>
        </p:nvSpPr>
        <p:spPr>
          <a:xfrm>
            <a:off x="837724" y="4911804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Preprocesamiento afecta desempeño.</a:t>
            </a:r>
            <a:endParaRPr lang="en-US" sz="18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8DFE6F56-25CC-10B5-FBB0-F56D8CC2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614499"/>
            <a:ext cx="562451" cy="56245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8D609B7C-B446-A66E-B79F-D110D1A3DA10}"/>
              </a:ext>
            </a:extLst>
          </p:cNvPr>
          <p:cNvSpPr/>
          <p:nvPr/>
        </p:nvSpPr>
        <p:spPr>
          <a:xfrm>
            <a:off x="3446859" y="441626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Mejora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6DA5379-574F-5E00-CED7-6A45BA501DBB}"/>
              </a:ext>
            </a:extLst>
          </p:cNvPr>
          <p:cNvSpPr/>
          <p:nvPr/>
        </p:nvSpPr>
        <p:spPr>
          <a:xfrm>
            <a:off x="3446859" y="4911804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One Hot Encoding mejora precisión.</a:t>
            </a:r>
            <a:endParaRPr lang="en-US" sz="18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B773A9D0-0D6E-4DE8-8646-B0F70B026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614499"/>
            <a:ext cx="562570" cy="562570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02A5F15B-993E-8DCE-7E31-CA90EC07671E}"/>
              </a:ext>
            </a:extLst>
          </p:cNvPr>
          <p:cNvSpPr/>
          <p:nvPr/>
        </p:nvSpPr>
        <p:spPr>
          <a:xfrm>
            <a:off x="6055995" y="4416385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Preciso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E2122D1B-BE3F-1885-5FFD-8CBD36318E00}"/>
              </a:ext>
            </a:extLst>
          </p:cNvPr>
          <p:cNvSpPr/>
          <p:nvPr/>
        </p:nvSpPr>
        <p:spPr>
          <a:xfrm>
            <a:off x="6055995" y="4911923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Gradient Boosting Classifier fue el </a:t>
            </a:r>
            <a:r>
              <a:rPr lang="en-US" sz="18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mejor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modelo.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8603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435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Introducción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83082" y="26757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60917" y="2675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60917" y="31713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Predecir enfermedad cardíaca.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397716" y="26757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175551" y="2675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175551" y="317130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SVC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Logistic Regression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KNN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Decision Tree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Random Forest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XGBoost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Gradient Boosting Classifier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83082" y="430638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60917" y="43063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</a:rPr>
              <a:t>Tipo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1850" b="1" dirty="0">
                <a:solidFill>
                  <a:srgbClr val="E5E0DF"/>
                </a:solidFill>
                <a:latin typeface="Overpass" pitchFamily="34" charset="0"/>
              </a:rPr>
              <a:t>de modelo</a:t>
            </a:r>
          </a:p>
        </p:txBody>
      </p:sp>
      <p:sp>
        <p:nvSpPr>
          <p:cNvPr id="12" name="Text 9"/>
          <p:cNvSpPr/>
          <p:nvPr/>
        </p:nvSpPr>
        <p:spPr>
          <a:xfrm>
            <a:off x="1360917" y="480192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</a:rPr>
              <a:t>Modelo</a:t>
            </a:r>
            <a:r>
              <a:rPr lang="en-US" sz="1850" dirty="0">
                <a:solidFill>
                  <a:schemeClr val="bg1"/>
                </a:solidFill>
              </a:rPr>
              <a:t> supervisado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bg1"/>
                </a:solidFill>
              </a:rPr>
              <a:t>Problema de regresión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B8B77873-DE9C-FC37-5B72-99E8D21CC98E}"/>
              </a:ext>
            </a:extLst>
          </p:cNvPr>
          <p:cNvSpPr/>
          <p:nvPr/>
        </p:nvSpPr>
        <p:spPr>
          <a:xfrm>
            <a:off x="583082" y="582708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670C3DAF-8DD1-866E-6D83-92C98AFE6699}"/>
              </a:ext>
            </a:extLst>
          </p:cNvPr>
          <p:cNvSpPr/>
          <p:nvPr/>
        </p:nvSpPr>
        <p:spPr>
          <a:xfrm>
            <a:off x="1360917" y="58270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Preprocesamiento</a:t>
            </a:r>
            <a:endParaRPr lang="en-US" sz="2200" b="1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3864F1B-F48D-FD29-EBBC-CAA96F275866}"/>
              </a:ext>
            </a:extLst>
          </p:cNvPr>
          <p:cNvSpPr/>
          <p:nvPr/>
        </p:nvSpPr>
        <p:spPr>
          <a:xfrm>
            <a:off x="1360917" y="6322621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One Hot Encoder vs Label Encoding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526044"/>
            <a:ext cx="70288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Análisis y Limpieza de Datos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2729175" y="3009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Inspección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729175" y="350512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Valores nulos y atípicos.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2729175" y="44458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Corrección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729175" y="494137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Datos inconsistentes.</a:t>
            </a:r>
            <a:endParaRPr lang="en-US" sz="18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F6FEFE-9FCB-8C4D-19DE-5669C77E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81" y="2678572"/>
            <a:ext cx="1112976" cy="1365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009828-BA52-EE5B-5CA6-78218148D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81" y="4114823"/>
            <a:ext cx="1112976" cy="13659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6298" y="134855"/>
            <a:ext cx="74024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Análisis Exploratorio de Datos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61763-A79E-6E99-48C8-19C91C66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04" y="1035943"/>
            <a:ext cx="8399984" cy="4582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3CC89-5D3A-EDCB-5676-96E2B5708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160" y="5846408"/>
            <a:ext cx="2472975" cy="21365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79BB7D-1FA4-AB14-0E51-3BADE0238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98" y="1035943"/>
            <a:ext cx="5355543" cy="68678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8256" y="581087"/>
            <a:ext cx="67920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Preprocesamiento de Datos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07096" y="18615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One Hot Encoding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07096" y="24528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Variables categóricas a binarias.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07096" y="29195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Mejor precisión.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07096" y="40365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Label Encoding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07096" y="46277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Números a cada categoría.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07096" y="50944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Menor precisión.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F00BA5-9BA7-499F-FEEB-652570417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0"/>
            <a:ext cx="635203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631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Modelos Evaluados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1345704" y="3149322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28953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7915" y="295334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03859" y="28654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SVC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345704" y="4219218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10" name="Shape 7"/>
          <p:cNvSpPr/>
          <p:nvPr/>
        </p:nvSpPr>
        <p:spPr>
          <a:xfrm>
            <a:off x="837664" y="396525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7915" y="402324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03859" y="39353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1345704" y="5289113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14" name="Shape 11"/>
          <p:cNvSpPr/>
          <p:nvPr/>
        </p:nvSpPr>
        <p:spPr>
          <a:xfrm>
            <a:off x="83766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7915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0385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KNN</a:t>
            </a:r>
            <a:endParaRPr lang="en-US" sz="2200" dirty="0"/>
          </a:p>
        </p:txBody>
      </p:sp>
      <p:sp>
        <p:nvSpPr>
          <p:cNvPr id="17" name="Shape 14"/>
          <p:cNvSpPr/>
          <p:nvPr/>
        </p:nvSpPr>
        <p:spPr>
          <a:xfrm>
            <a:off x="1345704" y="6359009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18" name="Shape 15"/>
          <p:cNvSpPr/>
          <p:nvPr/>
        </p:nvSpPr>
        <p:spPr>
          <a:xfrm>
            <a:off x="837664" y="610504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37915" y="616303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2303859" y="6075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81FDB74E-DEE6-11C0-81DB-3AA48FC351F0}"/>
              </a:ext>
            </a:extLst>
          </p:cNvPr>
          <p:cNvSpPr/>
          <p:nvPr/>
        </p:nvSpPr>
        <p:spPr>
          <a:xfrm>
            <a:off x="5329653" y="3122850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000949FC-37BE-4F3E-48EC-40B1DA997839}"/>
              </a:ext>
            </a:extLst>
          </p:cNvPr>
          <p:cNvSpPr/>
          <p:nvPr/>
        </p:nvSpPr>
        <p:spPr>
          <a:xfrm>
            <a:off x="4821613" y="286889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BCA2E62D-DFE6-AFD8-4079-FF6E3DB5A88D}"/>
              </a:ext>
            </a:extLst>
          </p:cNvPr>
          <p:cNvSpPr/>
          <p:nvPr/>
        </p:nvSpPr>
        <p:spPr>
          <a:xfrm>
            <a:off x="4921864" y="292687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5</a:t>
            </a:r>
            <a:endParaRPr lang="en-US" sz="2650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C2D87CEB-B199-6729-FE7E-A4E29E7CD046}"/>
              </a:ext>
            </a:extLst>
          </p:cNvPr>
          <p:cNvSpPr/>
          <p:nvPr/>
        </p:nvSpPr>
        <p:spPr>
          <a:xfrm>
            <a:off x="6287808" y="28390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A501AF50-7DFD-6BAE-9E76-951E0D2B22B6}"/>
              </a:ext>
            </a:extLst>
          </p:cNvPr>
          <p:cNvSpPr/>
          <p:nvPr/>
        </p:nvSpPr>
        <p:spPr>
          <a:xfrm>
            <a:off x="5329653" y="4192746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C969738A-60BE-A42A-1D28-CD08D45EA2F4}"/>
              </a:ext>
            </a:extLst>
          </p:cNvPr>
          <p:cNvSpPr/>
          <p:nvPr/>
        </p:nvSpPr>
        <p:spPr>
          <a:xfrm>
            <a:off x="4821613" y="393878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F356DA28-AFDD-EBD8-05FE-F88FFD53BBB5}"/>
              </a:ext>
            </a:extLst>
          </p:cNvPr>
          <p:cNvSpPr/>
          <p:nvPr/>
        </p:nvSpPr>
        <p:spPr>
          <a:xfrm>
            <a:off x="4921864" y="399676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6</a:t>
            </a:r>
            <a:endParaRPr lang="en-US" sz="2650" dirty="0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CFFABDF8-9326-E3CB-5138-A9309774BA67}"/>
              </a:ext>
            </a:extLst>
          </p:cNvPr>
          <p:cNvSpPr/>
          <p:nvPr/>
        </p:nvSpPr>
        <p:spPr>
          <a:xfrm>
            <a:off x="6287808" y="39089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XGBoost</a:t>
            </a:r>
            <a:endParaRPr lang="en-US" sz="2200" dirty="0"/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6B1002B3-5136-26F1-3BCA-0F6058D277B4}"/>
              </a:ext>
            </a:extLst>
          </p:cNvPr>
          <p:cNvSpPr/>
          <p:nvPr/>
        </p:nvSpPr>
        <p:spPr>
          <a:xfrm>
            <a:off x="5329653" y="5262641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31" name="Shape 11">
            <a:extLst>
              <a:ext uri="{FF2B5EF4-FFF2-40B4-BE49-F238E27FC236}">
                <a16:creationId xmlns:a16="http://schemas.microsoft.com/office/drawing/2014/main" id="{E90A188D-3036-A977-98A1-2824BDA88AB0}"/>
              </a:ext>
            </a:extLst>
          </p:cNvPr>
          <p:cNvSpPr/>
          <p:nvPr/>
        </p:nvSpPr>
        <p:spPr>
          <a:xfrm>
            <a:off x="4821613" y="500868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6D50F0EA-7E72-CB91-AA82-AFC7E3D53965}"/>
              </a:ext>
            </a:extLst>
          </p:cNvPr>
          <p:cNvSpPr/>
          <p:nvPr/>
        </p:nvSpPr>
        <p:spPr>
          <a:xfrm>
            <a:off x="4921864" y="506666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7</a:t>
            </a:r>
            <a:endParaRPr lang="en-US" sz="2650" dirty="0"/>
          </a:p>
        </p:txBody>
      </p:sp>
      <p:sp>
        <p:nvSpPr>
          <p:cNvPr id="33" name="Text 13">
            <a:extLst>
              <a:ext uri="{FF2B5EF4-FFF2-40B4-BE49-F238E27FC236}">
                <a16:creationId xmlns:a16="http://schemas.microsoft.com/office/drawing/2014/main" id="{F3A7BA0C-F8DC-9A31-4C5A-2057C4CFF95A}"/>
              </a:ext>
            </a:extLst>
          </p:cNvPr>
          <p:cNvSpPr/>
          <p:nvPr/>
        </p:nvSpPr>
        <p:spPr>
          <a:xfrm>
            <a:off x="6287808" y="4978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Gradient Boos Class.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04165-7752-4ED2-7653-53DA14D06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A909D8F-4244-CD02-AD53-2CBF277CABB9}"/>
              </a:ext>
            </a:extLst>
          </p:cNvPr>
          <p:cNvSpPr/>
          <p:nvPr/>
        </p:nvSpPr>
        <p:spPr>
          <a:xfrm>
            <a:off x="5912604" y="290759"/>
            <a:ext cx="84536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Resultados </a:t>
            </a:r>
            <a:r>
              <a:rPr lang="en-US" sz="28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 preprocesado </a:t>
            </a:r>
            <a:r>
              <a:rPr lang="en-US" sz="28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Label encoder</a:t>
            </a:r>
            <a:endParaRPr lang="en-US" sz="28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059723F-D801-89CE-7836-60DF31700549}"/>
              </a:ext>
            </a:extLst>
          </p:cNvPr>
          <p:cNvSpPr/>
          <p:nvPr/>
        </p:nvSpPr>
        <p:spPr>
          <a:xfrm>
            <a:off x="6324124" y="1353749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CBEF0D9-1CD3-A50A-570A-9779D4929D42}"/>
              </a:ext>
            </a:extLst>
          </p:cNvPr>
          <p:cNvSpPr/>
          <p:nvPr/>
        </p:nvSpPr>
        <p:spPr>
          <a:xfrm>
            <a:off x="6501609" y="14502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Mejor Modelo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EF35E7C-8886-44B8-F29D-FB00079CC4B4}"/>
              </a:ext>
            </a:extLst>
          </p:cNvPr>
          <p:cNvSpPr/>
          <p:nvPr/>
        </p:nvSpPr>
        <p:spPr>
          <a:xfrm>
            <a:off x="6501609" y="194575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SVC con Label Encoder, utilizando los datos escalados.</a:t>
            </a:r>
            <a:endParaRPr lang="en-US" sz="18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69DB51EC-DD1E-2712-DFFD-B0F0155E5DFE}"/>
              </a:ext>
            </a:extLst>
          </p:cNvPr>
          <p:cNvSpPr/>
          <p:nvPr/>
        </p:nvSpPr>
        <p:spPr>
          <a:xfrm>
            <a:off x="10178058" y="1353749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850D738-C867-F3E8-7A17-B7D69738F173}"/>
              </a:ext>
            </a:extLst>
          </p:cNvPr>
          <p:cNvSpPr/>
          <p:nvPr/>
        </p:nvSpPr>
        <p:spPr>
          <a:xfrm>
            <a:off x="10424993" y="16006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Precisión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FEDA54B-F075-3E0C-6BFD-82389B7D0C26}"/>
              </a:ext>
            </a:extLst>
          </p:cNvPr>
          <p:cNvSpPr/>
          <p:nvPr/>
        </p:nvSpPr>
        <p:spPr>
          <a:xfrm>
            <a:off x="10367118" y="2096223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</a:rPr>
              <a:t>93% baseline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</a:rPr>
              <a:t>89% utilizando hiperparámetros</a:t>
            </a:r>
            <a:endParaRPr lang="en-US" sz="18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1B9D448A-A391-606A-1828-365DFD6AC8A2}"/>
              </a:ext>
            </a:extLst>
          </p:cNvPr>
          <p:cNvSpPr/>
          <p:nvPr/>
        </p:nvSpPr>
        <p:spPr>
          <a:xfrm>
            <a:off x="6324124" y="3348522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D93D6042-DC56-8E5D-B10A-B59C7FCABB35}"/>
              </a:ext>
            </a:extLst>
          </p:cNvPr>
          <p:cNvSpPr/>
          <p:nvPr/>
        </p:nvSpPr>
        <p:spPr>
          <a:xfrm>
            <a:off x="6571059" y="3595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Métricas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C548F22-4FD4-6EA4-373D-2653CA06976F}"/>
              </a:ext>
            </a:extLst>
          </p:cNvPr>
          <p:cNvSpPr/>
          <p:nvPr/>
        </p:nvSpPr>
        <p:spPr>
          <a:xfrm>
            <a:off x="6571059" y="4090996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Comparación entre modelos.</a:t>
            </a:r>
            <a:endParaRPr lang="en-US" sz="18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53A973-AC0E-709E-AE9F-C3BADFB6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5"/>
          <a:stretch/>
        </p:blipFill>
        <p:spPr>
          <a:xfrm>
            <a:off x="6571059" y="5065546"/>
            <a:ext cx="7084076" cy="164557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F79595-8B16-17DF-5BA1-6F33CC4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6" y="462224"/>
            <a:ext cx="4739920" cy="73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27884" y="33716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Resultados</a:t>
            </a:r>
            <a:r>
              <a:rPr lang="en-US" sz="66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</a:t>
            </a:r>
            <a:r>
              <a:rPr lang="en-US" sz="28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 preprocesado </a:t>
            </a:r>
            <a:r>
              <a:rPr lang="en-US" sz="28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One hot encoder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6324124" y="1353749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1609" y="14502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Mejor Modelo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1609" y="194575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Gradient Boosting con One Hot Encoder, utilizando los datos originales.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353749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16006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Precisión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096223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</a:rPr>
              <a:t>93% baseline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</a:rPr>
              <a:t>91% utilizando hiperparámetros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3348522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3595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Métricas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4090996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Comparación entre modelos.</a:t>
            </a:r>
            <a:endParaRPr lang="en-US" sz="18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B934EE-8B9F-52AC-73A3-A5E06415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5"/>
          <a:stretch/>
        </p:blipFill>
        <p:spPr>
          <a:xfrm>
            <a:off x="6571059" y="5065546"/>
            <a:ext cx="7084076" cy="16516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1" name="Shape 7">
            <a:extLst>
              <a:ext uri="{FF2B5EF4-FFF2-40B4-BE49-F238E27FC236}">
                <a16:creationId xmlns:a16="http://schemas.microsoft.com/office/drawing/2014/main" id="{3D2E0412-B1E9-F5E5-440A-5F413C04D08A}"/>
              </a:ext>
            </a:extLst>
          </p:cNvPr>
          <p:cNvSpPr/>
          <p:nvPr/>
        </p:nvSpPr>
        <p:spPr>
          <a:xfrm>
            <a:off x="6324124" y="6996912"/>
            <a:ext cx="7401912" cy="669980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Generalmente, una pequeña diferencia indica que el modelo está generalizando bien y no está sobreajustado.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3CB5AA-DA5F-0688-BC81-620047DD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5" y="333172"/>
            <a:ext cx="4328712" cy="75156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922AB6-D9FE-CE33-E25C-435DC1A03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57" y="2605087"/>
            <a:ext cx="3286125" cy="30194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1688BEAB-B7CD-A34B-E534-B75166E120DE}"/>
              </a:ext>
            </a:extLst>
          </p:cNvPr>
          <p:cNvSpPr/>
          <p:nvPr/>
        </p:nvSpPr>
        <p:spPr>
          <a:xfrm>
            <a:off x="3812417" y="1057433"/>
            <a:ext cx="5111663" cy="647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5A4724-4694-8ECC-2B7F-5B4924929E99}"/>
              </a:ext>
            </a:extLst>
          </p:cNvPr>
          <p:cNvSpPr txBox="1"/>
          <p:nvPr/>
        </p:nvSpPr>
        <p:spPr>
          <a:xfrm>
            <a:off x="3912242" y="2683638"/>
            <a:ext cx="50118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Si bien hubo algunos falsos positivos (40) y falsos negativos (29), estos números son relativamente bajos en comparación con los verdaderos positivos y negativos.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Es importante tener en cuenta que, en el contexto de la salud, es preferible tener algunos falsos positivos (que pueden llevar a pruebas adicionales) que falsos negativos (que pueden retrasar el tratamiento).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5A1CC-74A2-0313-8071-0FEB6F525CA0}"/>
              </a:ext>
            </a:extLst>
          </p:cNvPr>
          <p:cNvSpPr txBox="1"/>
          <p:nvPr/>
        </p:nvSpPr>
        <p:spPr>
          <a:xfrm>
            <a:off x="359357" y="908133"/>
            <a:ext cx="50118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Matriz de confusión para evaluar el rendimiento del modelo Gradient Boosting Classifier, utilizando el conjunto de datos original transformado con One-Hot Encoding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335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Overpass Bold</vt:lpstr>
      <vt:lpstr>Overpass</vt:lpstr>
      <vt:lpstr>Overpass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Felipe</cp:lastModifiedBy>
  <cp:revision>14</cp:revision>
  <dcterms:created xsi:type="dcterms:W3CDTF">2025-03-22T01:33:01Z</dcterms:created>
  <dcterms:modified xsi:type="dcterms:W3CDTF">2025-03-22T13:51:07Z</dcterms:modified>
</cp:coreProperties>
</file>